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7" r:id="rId1"/>
  </p:sldMasterIdLst>
  <p:notesMasterIdLst>
    <p:notesMasterId r:id="rId13"/>
  </p:notesMasterIdLst>
  <p:handoutMasterIdLst>
    <p:handoutMasterId r:id="rId14"/>
  </p:handoutMasterIdLst>
  <p:sldIdLst>
    <p:sldId id="288" r:id="rId2"/>
    <p:sldId id="287" r:id="rId3"/>
    <p:sldId id="308" r:id="rId4"/>
    <p:sldId id="309" r:id="rId5"/>
    <p:sldId id="299" r:id="rId6"/>
    <p:sldId id="300" r:id="rId7"/>
    <p:sldId id="297" r:id="rId8"/>
    <p:sldId id="302" r:id="rId9"/>
    <p:sldId id="310" r:id="rId10"/>
    <p:sldId id="304" r:id="rId11"/>
    <p:sldId id="296" r:id="rId12"/>
  </p:sldIdLst>
  <p:sldSz cx="12192000" cy="6858000"/>
  <p:notesSz cx="6985000" cy="9283700"/>
  <p:defaultTextStyle>
    <a:defPPr>
      <a:defRPr lang="en-US"/>
    </a:defPPr>
    <a:lvl1pPr algn="l"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4" userDrawn="1">
          <p15:clr>
            <a:srgbClr val="A4A3A4"/>
          </p15:clr>
        </p15:guide>
        <p15:guide id="2" pos="220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E84"/>
    <a:srgbClr val="A3D14F"/>
    <a:srgbClr val="C2C2CD"/>
    <a:srgbClr val="ED18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60" autoAdjust="0"/>
    <p:restoredTop sz="94694" autoAdjust="0"/>
  </p:normalViewPr>
  <p:slideViewPr>
    <p:cSldViewPr>
      <p:cViewPr varScale="1">
        <p:scale>
          <a:sx n="108" d="100"/>
          <a:sy n="108" d="100"/>
        </p:scale>
        <p:origin x="93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834" y="10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 Box 25"/>
          <p:cNvSpPr txBox="1">
            <a:spLocks noChangeArrowheads="1"/>
          </p:cNvSpPr>
          <p:nvPr/>
        </p:nvSpPr>
        <p:spPr bwMode="auto">
          <a:xfrm>
            <a:off x="6577" y="2862"/>
            <a:ext cx="6978424" cy="253331"/>
          </a:xfrm>
          <a:prstGeom prst="rect">
            <a:avLst/>
          </a:prstGeom>
          <a:noFill/>
          <a:ln w="12700">
            <a:noFill/>
            <a:miter lim="800000"/>
            <a:headEnd/>
            <a:tailEnd/>
          </a:ln>
        </p:spPr>
        <p:txBody>
          <a:bodyPr wrap="square" lIns="96277" tIns="48139" rIns="96277" bIns="48139">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5pPr>
            <a:lvl6pPr marL="2286000" algn="l" defTabSz="914400" rtl="0" eaLnBrk="1" latinLnBrk="0" hangingPunct="1">
              <a:defRPr sz="2400" kern="1200">
                <a:solidFill>
                  <a:schemeClr val="tx1"/>
                </a:solidFill>
                <a:latin typeface="Arial" charset="0"/>
                <a:ea typeface="ＭＳ Ｐゴシック" pitchFamily="-111" charset="-128"/>
                <a:cs typeface="+mn-cs"/>
              </a:defRPr>
            </a:lvl6pPr>
            <a:lvl7pPr marL="2743200" algn="l" defTabSz="914400" rtl="0" eaLnBrk="1" latinLnBrk="0" hangingPunct="1">
              <a:defRPr sz="2400" kern="1200">
                <a:solidFill>
                  <a:schemeClr val="tx1"/>
                </a:solidFill>
                <a:latin typeface="Arial" charset="0"/>
                <a:ea typeface="ＭＳ Ｐゴシック" pitchFamily="-111" charset="-128"/>
                <a:cs typeface="+mn-cs"/>
              </a:defRPr>
            </a:lvl7pPr>
            <a:lvl8pPr marL="3200400" algn="l" defTabSz="914400" rtl="0" eaLnBrk="1" latinLnBrk="0" hangingPunct="1">
              <a:defRPr sz="2400" kern="1200">
                <a:solidFill>
                  <a:schemeClr val="tx1"/>
                </a:solidFill>
                <a:latin typeface="Arial" charset="0"/>
                <a:ea typeface="ＭＳ Ｐゴシック" pitchFamily="-111" charset="-128"/>
                <a:cs typeface="+mn-cs"/>
              </a:defRPr>
            </a:lvl8pPr>
            <a:lvl9pPr marL="3657600" algn="l" defTabSz="914400" rtl="0" eaLnBrk="1" latinLnBrk="0" hangingPunct="1">
              <a:defRPr sz="2400" kern="1200">
                <a:solidFill>
                  <a:schemeClr val="tx1"/>
                </a:solidFill>
                <a:latin typeface="Arial" charset="0"/>
                <a:ea typeface="ＭＳ Ｐゴシック" pitchFamily="-111" charset="-128"/>
                <a:cs typeface="+mn-cs"/>
              </a:defRPr>
            </a:lvl9pPr>
          </a:lstStyle>
          <a:p>
            <a:pPr algn="ctr" defTabSz="959885">
              <a:spcBef>
                <a:spcPts val="0"/>
              </a:spcBef>
              <a:defRPr/>
            </a:pPr>
            <a:r>
              <a:rPr lang="en-US" sz="1000" dirty="0">
                <a:latin typeface="Arial" pitchFamily="34" charset="0"/>
                <a:cs typeface="Arial" pitchFamily="34" charset="0"/>
              </a:rPr>
              <a:t>State Teachers Retirement System of Ohio</a:t>
            </a:r>
          </a:p>
        </p:txBody>
      </p:sp>
      <p:sp>
        <p:nvSpPr>
          <p:cNvPr id="8" name="Text Box 26"/>
          <p:cNvSpPr txBox="1">
            <a:spLocks noChangeArrowheads="1"/>
          </p:cNvSpPr>
          <p:nvPr/>
        </p:nvSpPr>
        <p:spPr bwMode="auto">
          <a:xfrm>
            <a:off x="-1" y="8875641"/>
            <a:ext cx="6985001" cy="253331"/>
          </a:xfrm>
          <a:prstGeom prst="rect">
            <a:avLst/>
          </a:prstGeom>
          <a:noFill/>
          <a:ln w="12700">
            <a:noFill/>
            <a:miter lim="800000"/>
            <a:headEnd/>
            <a:tailEnd/>
          </a:ln>
        </p:spPr>
        <p:txBody>
          <a:bodyPr wrap="square" lIns="96277" tIns="48139" rIns="96277" bIns="48139">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5pPr>
            <a:lvl6pPr marL="2286000" algn="l" defTabSz="914400" rtl="0" eaLnBrk="1" latinLnBrk="0" hangingPunct="1">
              <a:defRPr sz="2400" kern="1200">
                <a:solidFill>
                  <a:schemeClr val="tx1"/>
                </a:solidFill>
                <a:latin typeface="Arial" charset="0"/>
                <a:ea typeface="ＭＳ Ｐゴシック" pitchFamily="-111" charset="-128"/>
                <a:cs typeface="+mn-cs"/>
              </a:defRPr>
            </a:lvl6pPr>
            <a:lvl7pPr marL="2743200" algn="l" defTabSz="914400" rtl="0" eaLnBrk="1" latinLnBrk="0" hangingPunct="1">
              <a:defRPr sz="2400" kern="1200">
                <a:solidFill>
                  <a:schemeClr val="tx1"/>
                </a:solidFill>
                <a:latin typeface="Arial" charset="0"/>
                <a:ea typeface="ＭＳ Ｐゴシック" pitchFamily="-111" charset="-128"/>
                <a:cs typeface="+mn-cs"/>
              </a:defRPr>
            </a:lvl7pPr>
            <a:lvl8pPr marL="3200400" algn="l" defTabSz="914400" rtl="0" eaLnBrk="1" latinLnBrk="0" hangingPunct="1">
              <a:defRPr sz="2400" kern="1200">
                <a:solidFill>
                  <a:schemeClr val="tx1"/>
                </a:solidFill>
                <a:latin typeface="Arial" charset="0"/>
                <a:ea typeface="ＭＳ Ｐゴシック" pitchFamily="-111" charset="-128"/>
                <a:cs typeface="+mn-cs"/>
              </a:defRPr>
            </a:lvl8pPr>
            <a:lvl9pPr marL="3657600" algn="l" defTabSz="914400" rtl="0" eaLnBrk="1" latinLnBrk="0" hangingPunct="1">
              <a:defRPr sz="2400" kern="1200">
                <a:solidFill>
                  <a:schemeClr val="tx1"/>
                </a:solidFill>
                <a:latin typeface="Arial" charset="0"/>
                <a:ea typeface="ＭＳ Ｐゴシック" pitchFamily="-111" charset="-128"/>
                <a:cs typeface="+mn-cs"/>
              </a:defRPr>
            </a:lvl9pPr>
          </a:lstStyle>
          <a:p>
            <a:pPr algn="ctr" defTabSz="959885">
              <a:spcBef>
                <a:spcPct val="50000"/>
              </a:spcBef>
              <a:defRPr/>
            </a:pPr>
            <a:r>
              <a:rPr lang="en-US" sz="1000" dirty="0">
                <a:latin typeface="Arial" pitchFamily="34" charset="0"/>
                <a:cs typeface="Arial" pitchFamily="34" charset="0"/>
              </a:rPr>
              <a:t>www.strsoh.org</a:t>
            </a:r>
          </a:p>
        </p:txBody>
      </p:sp>
    </p:spTree>
    <p:extLst>
      <p:ext uri="{BB962C8B-B14F-4D97-AF65-F5344CB8AC3E}">
        <p14:creationId xmlns:p14="http://schemas.microsoft.com/office/powerpoint/2010/main" val="346094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0" name="Rectangle 4"/>
          <p:cNvSpPr>
            <a:spLocks noGrp="1" noRot="1" noChangeAspect="1" noChangeArrowheads="1" noTextEdit="1"/>
          </p:cNvSpPr>
          <p:nvPr>
            <p:ph type="sldImg" idx="2"/>
          </p:nvPr>
        </p:nvSpPr>
        <p:spPr bwMode="auto">
          <a:xfrm>
            <a:off x="87313" y="347663"/>
            <a:ext cx="6810375" cy="3830637"/>
          </a:xfrm>
          <a:prstGeom prst="rect">
            <a:avLst/>
          </a:prstGeom>
          <a:noFill/>
          <a:ln w="9525">
            <a:solidFill>
              <a:srgbClr val="000000"/>
            </a:solidFill>
            <a:miter lim="800000"/>
            <a:headEnd/>
            <a:tailEnd/>
          </a:ln>
        </p:spPr>
      </p:sp>
      <p:sp>
        <p:nvSpPr>
          <p:cNvPr id="43013" name="Rectangle 5"/>
          <p:cNvSpPr>
            <a:spLocks noGrp="1" noChangeArrowheads="1"/>
          </p:cNvSpPr>
          <p:nvPr>
            <p:ph type="body" sz="quarter" idx="3"/>
          </p:nvPr>
        </p:nvSpPr>
        <p:spPr bwMode="auto">
          <a:xfrm>
            <a:off x="698500" y="4409758"/>
            <a:ext cx="5665611" cy="417766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43015" name="Rectangle 7"/>
          <p:cNvSpPr>
            <a:spLocks noGrp="1" noChangeArrowheads="1"/>
          </p:cNvSpPr>
          <p:nvPr>
            <p:ph type="sldNum" sz="quarter" idx="5"/>
          </p:nvPr>
        </p:nvSpPr>
        <p:spPr bwMode="auto">
          <a:xfrm>
            <a:off x="0" y="8819515"/>
            <a:ext cx="6985000" cy="464185"/>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ctr">
              <a:defRPr sz="1100"/>
            </a:lvl1pPr>
          </a:lstStyle>
          <a:p>
            <a:pPr>
              <a:defRPr/>
            </a:pPr>
            <a:fld id="{6B8BD418-0BDB-4867-9FDF-EA2E6DA958F8}" type="slidenum">
              <a:rPr lang="en-US" smtClean="0"/>
              <a:pPr>
                <a:defRPr/>
              </a:pPr>
              <a:t>‹#›</a:t>
            </a:fld>
            <a:endParaRPr lang="en-US" dirty="0"/>
          </a:p>
        </p:txBody>
      </p:sp>
      <p:sp>
        <p:nvSpPr>
          <p:cNvPr id="8" name="Text Box 25"/>
          <p:cNvSpPr txBox="1">
            <a:spLocks noChangeArrowheads="1"/>
          </p:cNvSpPr>
          <p:nvPr/>
        </p:nvSpPr>
        <p:spPr bwMode="auto">
          <a:xfrm>
            <a:off x="6577" y="2862"/>
            <a:ext cx="6978424" cy="253331"/>
          </a:xfrm>
          <a:prstGeom prst="rect">
            <a:avLst/>
          </a:prstGeom>
          <a:noFill/>
          <a:ln w="12700">
            <a:noFill/>
            <a:miter lim="800000"/>
            <a:headEnd/>
            <a:tailEnd/>
          </a:ln>
        </p:spPr>
        <p:txBody>
          <a:bodyPr wrap="square" lIns="96277" tIns="48139" rIns="96277" bIns="48139">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5pPr>
            <a:lvl6pPr marL="2286000" algn="l" defTabSz="914400" rtl="0" eaLnBrk="1" latinLnBrk="0" hangingPunct="1">
              <a:defRPr sz="2400" kern="1200">
                <a:solidFill>
                  <a:schemeClr val="tx1"/>
                </a:solidFill>
                <a:latin typeface="Arial" charset="0"/>
                <a:ea typeface="ＭＳ Ｐゴシック" pitchFamily="-111" charset="-128"/>
                <a:cs typeface="+mn-cs"/>
              </a:defRPr>
            </a:lvl6pPr>
            <a:lvl7pPr marL="2743200" algn="l" defTabSz="914400" rtl="0" eaLnBrk="1" latinLnBrk="0" hangingPunct="1">
              <a:defRPr sz="2400" kern="1200">
                <a:solidFill>
                  <a:schemeClr val="tx1"/>
                </a:solidFill>
                <a:latin typeface="Arial" charset="0"/>
                <a:ea typeface="ＭＳ Ｐゴシック" pitchFamily="-111" charset="-128"/>
                <a:cs typeface="+mn-cs"/>
              </a:defRPr>
            </a:lvl7pPr>
            <a:lvl8pPr marL="3200400" algn="l" defTabSz="914400" rtl="0" eaLnBrk="1" latinLnBrk="0" hangingPunct="1">
              <a:defRPr sz="2400" kern="1200">
                <a:solidFill>
                  <a:schemeClr val="tx1"/>
                </a:solidFill>
                <a:latin typeface="Arial" charset="0"/>
                <a:ea typeface="ＭＳ Ｐゴシック" pitchFamily="-111" charset="-128"/>
                <a:cs typeface="+mn-cs"/>
              </a:defRPr>
            </a:lvl8pPr>
            <a:lvl9pPr marL="3657600" algn="l" defTabSz="914400" rtl="0" eaLnBrk="1" latinLnBrk="0" hangingPunct="1">
              <a:defRPr sz="2400" kern="1200">
                <a:solidFill>
                  <a:schemeClr val="tx1"/>
                </a:solidFill>
                <a:latin typeface="Arial" charset="0"/>
                <a:ea typeface="ＭＳ Ｐゴシック" pitchFamily="-111" charset="-128"/>
                <a:cs typeface="+mn-cs"/>
              </a:defRPr>
            </a:lvl9pPr>
          </a:lstStyle>
          <a:p>
            <a:pPr algn="ctr" defTabSz="959885">
              <a:spcBef>
                <a:spcPts val="0"/>
              </a:spcBef>
              <a:defRPr/>
            </a:pPr>
            <a:r>
              <a:rPr lang="en-US" sz="1000" dirty="0">
                <a:latin typeface="Arial" pitchFamily="34" charset="0"/>
                <a:cs typeface="Arial" pitchFamily="34" charset="0"/>
              </a:rPr>
              <a:t>State Teachers Retirement System of Ohio</a:t>
            </a:r>
          </a:p>
        </p:txBody>
      </p:sp>
      <p:sp>
        <p:nvSpPr>
          <p:cNvPr id="9" name="Text Box 26"/>
          <p:cNvSpPr txBox="1">
            <a:spLocks noChangeArrowheads="1"/>
          </p:cNvSpPr>
          <p:nvPr/>
        </p:nvSpPr>
        <p:spPr bwMode="auto">
          <a:xfrm>
            <a:off x="-1" y="8875641"/>
            <a:ext cx="6985001" cy="253331"/>
          </a:xfrm>
          <a:prstGeom prst="rect">
            <a:avLst/>
          </a:prstGeom>
          <a:noFill/>
          <a:ln w="12700">
            <a:noFill/>
            <a:miter lim="800000"/>
            <a:headEnd/>
            <a:tailEnd/>
          </a:ln>
        </p:spPr>
        <p:txBody>
          <a:bodyPr wrap="square" lIns="96277" tIns="48139" rIns="96277" bIns="48139">
            <a:spAutoFit/>
          </a:bodyPr>
          <a:ls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11" charset="-128"/>
                <a:cs typeface="+mn-cs"/>
              </a:defRPr>
            </a:lvl5pPr>
            <a:lvl6pPr marL="2286000" algn="l" defTabSz="914400" rtl="0" eaLnBrk="1" latinLnBrk="0" hangingPunct="1">
              <a:defRPr sz="2400" kern="1200">
                <a:solidFill>
                  <a:schemeClr val="tx1"/>
                </a:solidFill>
                <a:latin typeface="Arial" charset="0"/>
                <a:ea typeface="ＭＳ Ｐゴシック" pitchFamily="-111" charset="-128"/>
                <a:cs typeface="+mn-cs"/>
              </a:defRPr>
            </a:lvl6pPr>
            <a:lvl7pPr marL="2743200" algn="l" defTabSz="914400" rtl="0" eaLnBrk="1" latinLnBrk="0" hangingPunct="1">
              <a:defRPr sz="2400" kern="1200">
                <a:solidFill>
                  <a:schemeClr val="tx1"/>
                </a:solidFill>
                <a:latin typeface="Arial" charset="0"/>
                <a:ea typeface="ＭＳ Ｐゴシック" pitchFamily="-111" charset="-128"/>
                <a:cs typeface="+mn-cs"/>
              </a:defRPr>
            </a:lvl7pPr>
            <a:lvl8pPr marL="3200400" algn="l" defTabSz="914400" rtl="0" eaLnBrk="1" latinLnBrk="0" hangingPunct="1">
              <a:defRPr sz="2400" kern="1200">
                <a:solidFill>
                  <a:schemeClr val="tx1"/>
                </a:solidFill>
                <a:latin typeface="Arial" charset="0"/>
                <a:ea typeface="ＭＳ Ｐゴシック" pitchFamily="-111" charset="-128"/>
                <a:cs typeface="+mn-cs"/>
              </a:defRPr>
            </a:lvl8pPr>
            <a:lvl9pPr marL="3657600" algn="l" defTabSz="914400" rtl="0" eaLnBrk="1" latinLnBrk="0" hangingPunct="1">
              <a:defRPr sz="2400" kern="1200">
                <a:solidFill>
                  <a:schemeClr val="tx1"/>
                </a:solidFill>
                <a:latin typeface="Arial" charset="0"/>
                <a:ea typeface="ＭＳ Ｐゴシック" pitchFamily="-111" charset="-128"/>
                <a:cs typeface="+mn-cs"/>
              </a:defRPr>
            </a:lvl9pPr>
          </a:lstStyle>
          <a:p>
            <a:pPr algn="ctr" defTabSz="959885">
              <a:spcBef>
                <a:spcPct val="50000"/>
              </a:spcBef>
              <a:defRPr/>
            </a:pPr>
            <a:r>
              <a:rPr lang="en-US" sz="1000" dirty="0">
                <a:latin typeface="Arial" pitchFamily="34" charset="0"/>
                <a:cs typeface="Arial" pitchFamily="34" charset="0"/>
              </a:rPr>
              <a:t>www.strsoh.org</a:t>
            </a:r>
          </a:p>
        </p:txBody>
      </p:sp>
    </p:spTree>
    <p:extLst>
      <p:ext uri="{BB962C8B-B14F-4D97-AF65-F5344CB8AC3E}">
        <p14:creationId xmlns:p14="http://schemas.microsoft.com/office/powerpoint/2010/main" val="206747705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1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1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1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1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F539596D-D785-459E-A413-C5C2C64F271E}" type="slidenum">
              <a:rPr lang="en-US" smtClean="0">
                <a:solidFill>
                  <a:prstClr val="black"/>
                </a:solidFill>
              </a:rPr>
              <a:pPr/>
              <a:t>2</a:t>
            </a:fld>
            <a:endParaRPr lang="en-US">
              <a:solidFill>
                <a:prstClr val="black"/>
              </a:solidFill>
            </a:endParaRPr>
          </a:p>
        </p:txBody>
      </p:sp>
      <p:sp>
        <p:nvSpPr>
          <p:cNvPr id="12291" name="Rectangle 2"/>
          <p:cNvSpPr>
            <a:spLocks noGrp="1" noRot="1" noChangeAspect="1" noChangeArrowheads="1" noTextEdit="1"/>
          </p:cNvSpPr>
          <p:nvPr>
            <p:ph type="sldImg"/>
          </p:nvPr>
        </p:nvSpPr>
        <p:spPr>
          <a:xfrm>
            <a:off x="107950" y="352425"/>
            <a:ext cx="6924675" cy="3895725"/>
          </a:xfrm>
          <a:ln/>
        </p:spPr>
      </p:sp>
      <p:sp>
        <p:nvSpPr>
          <p:cNvPr id="122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760950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5008613" y="838200"/>
            <a:ext cx="2174774" cy="2133600"/>
          </a:xfrm>
          <a:prstGeom prst="rect">
            <a:avLst/>
          </a:prstGeom>
        </p:spPr>
      </p:pic>
      <p:sp>
        <p:nvSpPr>
          <p:cNvPr id="16386" name="Rectangle 2"/>
          <p:cNvSpPr>
            <a:spLocks noGrp="1" noChangeArrowheads="1"/>
          </p:cNvSpPr>
          <p:nvPr>
            <p:ph type="ctrTitle"/>
          </p:nvPr>
        </p:nvSpPr>
        <p:spPr>
          <a:xfrm>
            <a:off x="609600" y="3505200"/>
            <a:ext cx="10972800" cy="1524000"/>
          </a:xfrm>
          <a:noFill/>
        </p:spPr>
        <p:txBody>
          <a:bodyPr anchor="t"/>
          <a:lstStyle>
            <a:lvl1pPr algn="ctr">
              <a:defRPr sz="4200">
                <a:solidFill>
                  <a:srgbClr val="002060"/>
                </a:solidFill>
                <a:effectLst/>
              </a:defRPr>
            </a:lvl1pPr>
          </a:lstStyle>
          <a:p>
            <a:r>
              <a:rPr lang="en-US" dirty="0"/>
              <a:t>Click to edit Master title style</a:t>
            </a:r>
          </a:p>
        </p:txBody>
      </p:sp>
      <p:sp>
        <p:nvSpPr>
          <p:cNvPr id="16387" name="Rectangle 3"/>
          <p:cNvSpPr>
            <a:spLocks noGrp="1" noChangeArrowheads="1"/>
          </p:cNvSpPr>
          <p:nvPr>
            <p:ph type="subTitle" idx="1"/>
          </p:nvPr>
        </p:nvSpPr>
        <p:spPr>
          <a:xfrm>
            <a:off x="609600" y="5181600"/>
            <a:ext cx="10972800" cy="1143000"/>
          </a:xfrm>
        </p:spPr>
        <p:txBody>
          <a:bodyPr/>
          <a:lstStyle>
            <a:lvl1pPr marL="0" indent="0" algn="ctr">
              <a:buFontTx/>
              <a:buNone/>
              <a:defRPr sz="2400">
                <a:solidFill>
                  <a:srgbClr val="002060"/>
                </a:solidFill>
              </a:defRPr>
            </a:lvl1pPr>
          </a:lstStyle>
          <a:p>
            <a:r>
              <a:rPr lang="en-US" dirty="0"/>
              <a:t>Click to edit Master subtitle style</a:t>
            </a:r>
          </a:p>
        </p:txBody>
      </p:sp>
      <p:sp>
        <p:nvSpPr>
          <p:cNvPr id="5" name="Rectangle 4"/>
          <p:cNvSpPr>
            <a:spLocks noGrp="1" noChangeArrowheads="1"/>
          </p:cNvSpPr>
          <p:nvPr>
            <p:ph type="sldNum" sz="quarter" idx="10"/>
          </p:nvPr>
        </p:nvSpPr>
        <p:spPr>
          <a:xfrm>
            <a:off x="9525000" y="6477000"/>
            <a:ext cx="2540000" cy="381000"/>
          </a:xfrm>
        </p:spPr>
        <p:txBody>
          <a:bodyPr/>
          <a:lstStyle>
            <a:lvl1pPr>
              <a:defRPr>
                <a:solidFill>
                  <a:schemeClr val="bg1">
                    <a:lumMod val="65000"/>
                  </a:schemeClr>
                </a:solidFill>
              </a:defRPr>
            </a:lvl1pPr>
          </a:lstStyle>
          <a:p>
            <a:pPr>
              <a:defRPr/>
            </a:pPr>
            <a:fld id="{49C22C01-76B4-439F-91AD-2C1892774088}" type="slidenum">
              <a:rPr lang="en-US" smtClean="0"/>
              <a:pPr>
                <a:defRPr/>
              </a:pPr>
              <a:t>‹#›</a:t>
            </a:fld>
            <a:endParaRPr lang="en-US"/>
          </a:p>
        </p:txBody>
      </p:sp>
    </p:spTree>
    <p:extLst>
      <p:ext uri="{BB962C8B-B14F-4D97-AF65-F5344CB8AC3E}">
        <p14:creationId xmlns:p14="http://schemas.microsoft.com/office/powerpoint/2010/main" val="1249672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43890"/>
            <a:ext cx="10464800" cy="870510"/>
          </a:xfrm>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0"/>
              </a:spcBef>
              <a:spcAft>
                <a:spcPts val="1600"/>
              </a:spcAft>
              <a:buClr>
                <a:srgbClr val="00B0F0"/>
              </a:buClr>
              <a:defRPr/>
            </a:lvl1pPr>
            <a:lvl2pPr marL="512763" indent="-227013">
              <a:spcBef>
                <a:spcPts val="0"/>
              </a:spcBef>
              <a:spcAft>
                <a:spcPts val="1600"/>
              </a:spcAft>
              <a:buClr>
                <a:srgbClr val="00B0F0"/>
              </a:buClr>
              <a:buFont typeface="Trebuchet MS" pitchFamily="34" charset="0"/>
              <a:buChar char="−"/>
              <a:defRPr sz="2400"/>
            </a:lvl2pPr>
            <a:lvl3pPr marL="796925" indent="-284163">
              <a:spcBef>
                <a:spcPts val="0"/>
              </a:spcBef>
              <a:spcAft>
                <a:spcPts val="1600"/>
              </a:spcAft>
              <a:buClr>
                <a:srgbClr val="00B0F0"/>
              </a:buClr>
              <a:buSzPct val="90000"/>
              <a:defRPr/>
            </a:lvl3pPr>
            <a:lvl4pPr>
              <a:spcBef>
                <a:spcPts val="0"/>
              </a:spcBef>
              <a:spcAft>
                <a:spcPts val="800"/>
              </a:spcAft>
              <a:defRPr/>
            </a:lvl4pPr>
            <a:lvl5pPr>
              <a:spcBef>
                <a:spcPts val="0"/>
              </a:spcBef>
              <a:spcAft>
                <a:spcPts val="800"/>
              </a:spcAft>
              <a:defRPr/>
            </a:lvl5pPr>
          </a:lstStyle>
          <a:p>
            <a:pPr lvl="0"/>
            <a:r>
              <a:rPr lang="en-US" dirty="0"/>
              <a:t>Click to edit Master text styles</a:t>
            </a:r>
          </a:p>
          <a:p>
            <a:pPr lvl="1"/>
            <a:r>
              <a:rPr lang="en-US" dirty="0"/>
              <a:t>Second level</a:t>
            </a:r>
          </a:p>
          <a:p>
            <a:pPr lvl="2"/>
            <a:r>
              <a:rPr lang="en-US" dirty="0"/>
              <a:t>Third level</a:t>
            </a:r>
          </a:p>
        </p:txBody>
      </p:sp>
      <p:sp>
        <p:nvSpPr>
          <p:cNvPr id="4" name="Rectangle 6"/>
          <p:cNvSpPr>
            <a:spLocks noGrp="1" noChangeArrowheads="1"/>
          </p:cNvSpPr>
          <p:nvPr>
            <p:ph type="sldNum" sz="quarter" idx="10"/>
          </p:nvPr>
        </p:nvSpPr>
        <p:spPr>
          <a:ln/>
        </p:spPr>
        <p:txBody>
          <a:bodyPr/>
          <a:lstStyle>
            <a:lvl1pPr>
              <a:defRPr>
                <a:solidFill>
                  <a:schemeClr val="bg1">
                    <a:lumMod val="65000"/>
                  </a:schemeClr>
                </a:solidFill>
              </a:defRPr>
            </a:lvl1pPr>
          </a:lstStyle>
          <a:p>
            <a:pPr>
              <a:defRPr/>
            </a:pPr>
            <a:fld id="{03E9C4D1-1452-4755-867E-A08F5DB18F9F}" type="slidenum">
              <a:rPr lang="en-US" smtClean="0"/>
              <a:pPr>
                <a:defRPr/>
              </a:pPr>
              <a:t>‹#›</a:t>
            </a:fld>
            <a:endParaRPr lang="en-US" dirty="0"/>
          </a:p>
        </p:txBody>
      </p:sp>
    </p:spTree>
    <p:extLst>
      <p:ext uri="{BB962C8B-B14F-4D97-AF65-F5344CB8AC3E}">
        <p14:creationId xmlns:p14="http://schemas.microsoft.com/office/powerpoint/2010/main" val="154802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295400"/>
            <a:ext cx="5588000" cy="5181600"/>
          </a:xfrm>
        </p:spPr>
        <p:txBody>
          <a:bodyPr/>
          <a:lstStyle>
            <a:lvl1pPr>
              <a:spcAft>
                <a:spcPts val="1600"/>
              </a:spcAft>
              <a:defRPr sz="2600"/>
            </a:lvl1pPr>
            <a:lvl2pPr>
              <a:spcAft>
                <a:spcPts val="1600"/>
              </a:spcAft>
              <a:defRPr sz="2400"/>
            </a:lvl2pPr>
            <a:lvl3pPr>
              <a:spcAft>
                <a:spcPts val="1600"/>
              </a:spcAft>
              <a:defRPr sz="2200"/>
            </a:lvl3pPr>
            <a:lvl4pPr>
              <a:spcAft>
                <a:spcPts val="1600"/>
              </a:spcAft>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Content Placeholder 3"/>
          <p:cNvSpPr>
            <a:spLocks noGrp="1"/>
          </p:cNvSpPr>
          <p:nvPr>
            <p:ph sz="half" idx="2"/>
          </p:nvPr>
        </p:nvSpPr>
        <p:spPr>
          <a:xfrm>
            <a:off x="6248400" y="1295400"/>
            <a:ext cx="5638800" cy="5181600"/>
          </a:xfrm>
        </p:spPr>
        <p:txBody>
          <a:bodyPr/>
          <a:lstStyle>
            <a:lvl1pPr>
              <a:spcAft>
                <a:spcPts val="1600"/>
              </a:spcAft>
              <a:defRPr sz="2600"/>
            </a:lvl1pPr>
            <a:lvl2pPr>
              <a:spcAft>
                <a:spcPts val="1600"/>
              </a:spcAft>
              <a:defRPr sz="2400"/>
            </a:lvl2pPr>
            <a:lvl3pPr>
              <a:spcAft>
                <a:spcPts val="1600"/>
              </a:spcAft>
              <a:defRPr sz="2200"/>
            </a:lvl3pPr>
            <a:lvl4pPr>
              <a:spcAft>
                <a:spcPts val="1600"/>
              </a:spcAft>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Rectangle 6"/>
          <p:cNvSpPr>
            <a:spLocks noGrp="1" noChangeArrowheads="1"/>
          </p:cNvSpPr>
          <p:nvPr>
            <p:ph type="sldNum" sz="quarter" idx="10"/>
          </p:nvPr>
        </p:nvSpPr>
        <p:spPr>
          <a:ln/>
        </p:spPr>
        <p:txBody>
          <a:bodyPr/>
          <a:lstStyle>
            <a:lvl1pPr>
              <a:defRPr>
                <a:solidFill>
                  <a:schemeClr val="bg1">
                    <a:lumMod val="65000"/>
                  </a:schemeClr>
                </a:solidFill>
              </a:defRPr>
            </a:lvl1pPr>
          </a:lstStyle>
          <a:p>
            <a:pPr>
              <a:defRPr/>
            </a:pPr>
            <a:fld id="{4C7C73D0-3FEE-45E8-86BB-47C7EEFA98D7}" type="slidenum">
              <a:rPr lang="en-US" smtClean="0"/>
              <a:pPr>
                <a:defRPr/>
              </a:pPr>
              <a:t>‹#›</a:t>
            </a:fld>
            <a:endParaRPr lang="en-US"/>
          </a:p>
        </p:txBody>
      </p:sp>
    </p:spTree>
    <p:extLst>
      <p:ext uri="{BB962C8B-B14F-4D97-AF65-F5344CB8AC3E}">
        <p14:creationId xmlns:p14="http://schemas.microsoft.com/office/powerpoint/2010/main" val="1197946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solidFill>
                  <a:schemeClr val="bg1">
                    <a:lumMod val="65000"/>
                  </a:schemeClr>
                </a:solidFill>
              </a:defRPr>
            </a:lvl1pPr>
          </a:lstStyle>
          <a:p>
            <a:pPr>
              <a:defRPr/>
            </a:pPr>
            <a:fld id="{F00BA6B7-9D0B-4501-87CD-CC1C888D0CCB}" type="slidenum">
              <a:rPr lang="en-US" smtClean="0"/>
              <a:pPr>
                <a:defRPr/>
              </a:pPr>
              <a:t>‹#›</a:t>
            </a:fld>
            <a:endParaRPr lang="en-US"/>
          </a:p>
        </p:txBody>
      </p:sp>
    </p:spTree>
    <p:extLst>
      <p:ext uri="{BB962C8B-B14F-4D97-AF65-F5344CB8AC3E}">
        <p14:creationId xmlns:p14="http://schemas.microsoft.com/office/powerpoint/2010/main" val="20395456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bwMode="auto">
          <a:xfrm>
            <a:off x="0" y="0"/>
            <a:ext cx="12192000" cy="914400"/>
          </a:xfrm>
          <a:prstGeom prst="rect">
            <a:avLst/>
          </a:prstGeom>
          <a:solidFill>
            <a:srgbClr val="00206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400">
              <a:solidFill>
                <a:srgbClr val="000000"/>
              </a:solidFill>
            </a:endParaRPr>
          </a:p>
        </p:txBody>
      </p:sp>
      <p:sp>
        <p:nvSpPr>
          <p:cNvPr id="1026" name="Rectangle 2"/>
          <p:cNvSpPr>
            <a:spLocks noGrp="1" noChangeArrowheads="1"/>
          </p:cNvSpPr>
          <p:nvPr>
            <p:ph type="title"/>
          </p:nvPr>
        </p:nvSpPr>
        <p:spPr bwMode="auto">
          <a:xfrm>
            <a:off x="508000" y="43890"/>
            <a:ext cx="104648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508000" y="1295400"/>
            <a:ext cx="11277600" cy="548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1030" name="Rectangle 6"/>
          <p:cNvSpPr>
            <a:spLocks noGrp="1" noChangeArrowheads="1"/>
          </p:cNvSpPr>
          <p:nvPr>
            <p:ph type="sldNum" sz="quarter" idx="4"/>
          </p:nvPr>
        </p:nvSpPr>
        <p:spPr bwMode="auto">
          <a:xfrm>
            <a:off x="9525000" y="6477000"/>
            <a:ext cx="254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solidFill>
                  <a:schemeClr val="bg1">
                    <a:lumMod val="65000"/>
                  </a:schemeClr>
                </a:solidFill>
                <a:latin typeface="+mn-lt"/>
              </a:defRPr>
            </a:lvl1pPr>
          </a:lstStyle>
          <a:p>
            <a:pPr>
              <a:defRPr/>
            </a:pPr>
            <a:fld id="{1EBFC6C4-F6D4-4B13-9376-93F9823C1122}" type="slidenum">
              <a:rPr lang="en-US" smtClean="0"/>
              <a:pPr>
                <a:defRPr/>
              </a:pPr>
              <a:t>‹#›</a:t>
            </a:fld>
            <a:endParaRPr lang="en-US"/>
          </a:p>
        </p:txBody>
      </p:sp>
      <p:pic>
        <p:nvPicPr>
          <p:cNvPr id="4" name="Picture 3"/>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1049000" y="83511"/>
            <a:ext cx="762000" cy="747378"/>
          </a:xfrm>
          <a:prstGeom prst="rect">
            <a:avLst/>
          </a:prstGeom>
        </p:spPr>
      </p:pic>
    </p:spTree>
    <p:extLst>
      <p:ext uri="{BB962C8B-B14F-4D97-AF65-F5344CB8AC3E}">
        <p14:creationId xmlns:p14="http://schemas.microsoft.com/office/powerpoint/2010/main" val="354974066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1" r:id="rId3"/>
    <p:sldLayoutId id="2147483694" r:id="rId4"/>
  </p:sldLayoutIdLst>
  <p:hf hdr="0" ftr="0" dt="0"/>
  <p:txStyles>
    <p:titleStyle>
      <a:lvl1pPr algn="l" rtl="0" eaLnBrk="0" fontAlgn="base" hangingPunct="0">
        <a:spcBef>
          <a:spcPct val="0"/>
        </a:spcBef>
        <a:spcAft>
          <a:spcPct val="0"/>
        </a:spcAft>
        <a:defRPr sz="3200" b="1">
          <a:solidFill>
            <a:schemeClr val="bg1"/>
          </a:solidFill>
          <a:effectLst/>
          <a:latin typeface="+mj-lt"/>
          <a:ea typeface="+mj-ea"/>
          <a:cs typeface="+mj-cs"/>
        </a:defRPr>
      </a:lvl1pPr>
      <a:lvl2pPr algn="ctr" rtl="0" eaLnBrk="0" fontAlgn="base" hangingPunct="0">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2pPr>
      <a:lvl3pPr algn="ctr" rtl="0" eaLnBrk="0" fontAlgn="base" hangingPunct="0">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3pPr>
      <a:lvl4pPr algn="ctr" rtl="0" eaLnBrk="0" fontAlgn="base" hangingPunct="0">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4pPr>
      <a:lvl5pPr algn="ctr" rtl="0" eaLnBrk="0" fontAlgn="base" hangingPunct="0">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5pPr>
      <a:lvl6pPr marL="457200" algn="ctr" rtl="0" fontAlgn="base">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6pPr>
      <a:lvl7pPr marL="914400" algn="ctr" rtl="0" fontAlgn="base">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7pPr>
      <a:lvl8pPr marL="1371600" algn="ctr" rtl="0" fontAlgn="base">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8pPr>
      <a:lvl9pPr marL="1828800" algn="ctr" rtl="0" fontAlgn="base">
        <a:spcBef>
          <a:spcPct val="0"/>
        </a:spcBef>
        <a:spcAft>
          <a:spcPct val="0"/>
        </a:spcAft>
        <a:defRPr sz="3200" b="1">
          <a:solidFill>
            <a:schemeClr val="bg1"/>
          </a:solidFill>
          <a:effectLst>
            <a:outerShdw blurRad="38100" dist="38100" dir="2700000" algn="tl">
              <a:srgbClr val="000000"/>
            </a:outerShdw>
          </a:effectLst>
          <a:latin typeface="Trebuchet MS" pitchFamily="34" charset="0"/>
        </a:defRPr>
      </a:lvl9pPr>
    </p:titleStyle>
    <p:bodyStyle>
      <a:lvl1pPr marL="284163" indent="-284163" algn="l" rtl="0" eaLnBrk="0" fontAlgn="base" hangingPunct="0">
        <a:spcBef>
          <a:spcPts val="0"/>
        </a:spcBef>
        <a:spcAft>
          <a:spcPts val="1600"/>
        </a:spcAft>
        <a:buClr>
          <a:srgbClr val="00B0F0"/>
        </a:buClr>
        <a:buChar char="•"/>
        <a:defRPr sz="2600" b="1">
          <a:solidFill>
            <a:schemeClr val="tx1"/>
          </a:solidFill>
          <a:latin typeface="+mn-lt"/>
          <a:ea typeface="+mn-ea"/>
          <a:cs typeface="+mn-cs"/>
        </a:defRPr>
      </a:lvl1pPr>
      <a:lvl2pPr marL="569913" indent="-284163" algn="l" rtl="0" eaLnBrk="0" fontAlgn="base" hangingPunct="0">
        <a:spcBef>
          <a:spcPts val="0"/>
        </a:spcBef>
        <a:spcAft>
          <a:spcPts val="1600"/>
        </a:spcAft>
        <a:buClr>
          <a:srgbClr val="00B0F0"/>
        </a:buClr>
        <a:buFont typeface="Trebuchet MS" pitchFamily="34" charset="0"/>
        <a:buChar char="−"/>
        <a:defRPr sz="2400">
          <a:solidFill>
            <a:schemeClr val="tx1"/>
          </a:solidFill>
          <a:latin typeface="+mn-lt"/>
        </a:defRPr>
      </a:lvl2pPr>
      <a:lvl3pPr marL="746125" indent="-176213" algn="l" rtl="0" eaLnBrk="0" fontAlgn="base" hangingPunct="0">
        <a:spcBef>
          <a:spcPts val="0"/>
        </a:spcBef>
        <a:spcAft>
          <a:spcPts val="1600"/>
        </a:spcAft>
        <a:buClr>
          <a:srgbClr val="00B0F0"/>
        </a:buClr>
        <a:buSzPct val="90000"/>
        <a:buChar char="•"/>
        <a:defRPr sz="2200">
          <a:solidFill>
            <a:schemeClr val="tx1"/>
          </a:solidFill>
          <a:latin typeface="+mn-lt"/>
        </a:defRPr>
      </a:lvl3pPr>
      <a:lvl4pPr marL="1027113" indent="-227013" algn="l" rtl="0" eaLnBrk="0" fontAlgn="base" hangingPunct="0">
        <a:spcBef>
          <a:spcPts val="0"/>
        </a:spcBef>
        <a:spcAft>
          <a:spcPts val="1600"/>
        </a:spcAft>
        <a:buClr>
          <a:srgbClr val="00B0F0"/>
        </a:buClr>
        <a:buFont typeface="Trebuchet MS" pitchFamily="34" charset="0"/>
        <a:buChar char="◦"/>
        <a:defRPr sz="2200">
          <a:solidFill>
            <a:schemeClr val="tx1"/>
          </a:solidFill>
          <a:latin typeface="+mn-lt"/>
        </a:defRPr>
      </a:lvl4pPr>
      <a:lvl5pPr marL="2057400" indent="-228600" algn="l" rtl="0" eaLnBrk="0" fontAlgn="base" hangingPunct="0">
        <a:spcBef>
          <a:spcPct val="20000"/>
        </a:spcBef>
        <a:spcAft>
          <a:spcPct val="0"/>
        </a:spcAft>
        <a:buClr>
          <a:schemeClr val="folHlink"/>
        </a:buClr>
        <a:buChar char="»"/>
        <a:defRPr sz="2000">
          <a:solidFill>
            <a:schemeClr val="tx1"/>
          </a:solidFill>
          <a:latin typeface="+mn-lt"/>
        </a:defRPr>
      </a:lvl5pPr>
      <a:lvl6pPr marL="2514600" indent="-228600" algn="l" rtl="0" fontAlgn="base">
        <a:spcBef>
          <a:spcPct val="20000"/>
        </a:spcBef>
        <a:spcAft>
          <a:spcPct val="0"/>
        </a:spcAft>
        <a:buClr>
          <a:schemeClr val="folHlink"/>
        </a:buClr>
        <a:buChar char="»"/>
        <a:defRPr sz="2000">
          <a:solidFill>
            <a:schemeClr val="tx1"/>
          </a:solidFill>
          <a:latin typeface="+mn-lt"/>
        </a:defRPr>
      </a:lvl6pPr>
      <a:lvl7pPr marL="2971800" indent="-228600" algn="l" rtl="0" fontAlgn="base">
        <a:spcBef>
          <a:spcPct val="20000"/>
        </a:spcBef>
        <a:spcAft>
          <a:spcPct val="0"/>
        </a:spcAft>
        <a:buClr>
          <a:schemeClr val="folHlink"/>
        </a:buClr>
        <a:buChar char="»"/>
        <a:defRPr sz="2000">
          <a:solidFill>
            <a:schemeClr val="tx1"/>
          </a:solidFill>
          <a:latin typeface="+mn-lt"/>
        </a:defRPr>
      </a:lvl7pPr>
      <a:lvl8pPr marL="3429000" indent="-228600" algn="l" rtl="0" fontAlgn="base">
        <a:spcBef>
          <a:spcPct val="20000"/>
        </a:spcBef>
        <a:spcAft>
          <a:spcPct val="0"/>
        </a:spcAft>
        <a:buClr>
          <a:schemeClr val="folHlink"/>
        </a:buClr>
        <a:buChar char="»"/>
        <a:defRPr sz="2000">
          <a:solidFill>
            <a:schemeClr val="tx1"/>
          </a:solidFill>
          <a:latin typeface="+mn-lt"/>
        </a:defRPr>
      </a:lvl8pPr>
      <a:lvl9pPr marL="3886200" indent="-228600" algn="l" rtl="0" fontAlgn="base">
        <a:spcBef>
          <a:spcPct val="20000"/>
        </a:spcBef>
        <a:spcAft>
          <a:spcPct val="0"/>
        </a:spcAft>
        <a:buClr>
          <a:schemeClr val="folHlink"/>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Presentation to </a:t>
            </a:r>
            <a:br>
              <a:rPr lang="en-US" dirty="0"/>
            </a:br>
            <a:r>
              <a:rPr lang="en-US" dirty="0"/>
              <a:t>Central Ohio FPA</a:t>
            </a:r>
          </a:p>
        </p:txBody>
      </p:sp>
      <p:sp>
        <p:nvSpPr>
          <p:cNvPr id="3" name="Subtitle 2"/>
          <p:cNvSpPr>
            <a:spLocks noGrp="1"/>
          </p:cNvSpPr>
          <p:nvPr>
            <p:ph type="subTitle" idx="1"/>
          </p:nvPr>
        </p:nvSpPr>
        <p:spPr/>
        <p:txBody>
          <a:bodyPr/>
          <a:lstStyle/>
          <a:p>
            <a:r>
              <a:rPr lang="en-US" dirty="0"/>
              <a:t>Feb. 9, 2021</a:t>
            </a:r>
          </a:p>
        </p:txBody>
      </p:sp>
      <p:sp>
        <p:nvSpPr>
          <p:cNvPr id="4" name="Slide Number Placeholder 3"/>
          <p:cNvSpPr>
            <a:spLocks noGrp="1"/>
          </p:cNvSpPr>
          <p:nvPr>
            <p:ph type="sldNum" sz="quarter" idx="10"/>
          </p:nvPr>
        </p:nvSpPr>
        <p:spPr/>
        <p:txBody>
          <a:bodyPr/>
          <a:lstStyle/>
          <a:p>
            <a:pPr>
              <a:defRPr/>
            </a:pPr>
            <a:fld id="{49C22C01-76B4-439F-91AD-2C1892774088}" type="slidenum">
              <a:rPr lang="en-US" smtClean="0"/>
              <a:pPr>
                <a:defRPr/>
              </a:pPr>
              <a:t>1</a:t>
            </a:fld>
            <a:endParaRPr lang="en-US"/>
          </a:p>
        </p:txBody>
      </p:sp>
    </p:spTree>
    <p:extLst>
      <p:ext uri="{BB962C8B-B14F-4D97-AF65-F5344CB8AC3E}">
        <p14:creationId xmlns:p14="http://schemas.microsoft.com/office/powerpoint/2010/main" val="2958102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Looking Ahead</a:t>
            </a:r>
            <a:endParaRPr lang="en-US" dirty="0"/>
          </a:p>
        </p:txBody>
      </p:sp>
      <p:sp>
        <p:nvSpPr>
          <p:cNvPr id="3" name="Content Placeholder 2"/>
          <p:cNvSpPr>
            <a:spLocks noGrp="1"/>
          </p:cNvSpPr>
          <p:nvPr>
            <p:ph idx="1"/>
          </p:nvPr>
        </p:nvSpPr>
        <p:spPr/>
        <p:txBody>
          <a:bodyPr/>
          <a:lstStyle/>
          <a:p>
            <a:r>
              <a:rPr lang="en-US"/>
              <a:t>STRS Ohio is preparing for an asset-liability study and experience review set to kick off in 2021 and be completed in 2022</a:t>
            </a:r>
          </a:p>
          <a:p>
            <a:pPr lvl="1"/>
            <a:r>
              <a:rPr lang="en-US"/>
              <a:t>Asset-liability study is conducted by investment consultant and helps determine the level of risk-return and sets reasonable investment return expectation</a:t>
            </a:r>
          </a:p>
          <a:p>
            <a:pPr lvl="1"/>
            <a:r>
              <a:rPr lang="en-US"/>
              <a:t>Experience review looks at all economic and demographic assumptions the system uses and compares them to the system’s actual experience over the past five years</a:t>
            </a:r>
          </a:p>
          <a:p>
            <a:pPr lvl="2"/>
            <a:r>
              <a:rPr lang="en-US"/>
              <a:t>Retirement Board votes to keep or reset economic and demographic assumptions based on this review and on expectations going forward</a:t>
            </a:r>
          </a:p>
          <a:p>
            <a:pPr lvl="2"/>
            <a:r>
              <a:rPr lang="en-US"/>
              <a:t>Changes to the actuarial assumptions impact STRS Ohio’s funded status</a:t>
            </a:r>
            <a:endParaRPr lang="en-US" dirty="0"/>
          </a:p>
        </p:txBody>
      </p:sp>
      <p:sp>
        <p:nvSpPr>
          <p:cNvPr id="4" name="Slide Number Placeholder 3"/>
          <p:cNvSpPr>
            <a:spLocks noGrp="1"/>
          </p:cNvSpPr>
          <p:nvPr>
            <p:ph type="sldNum" sz="quarter" idx="10"/>
          </p:nvPr>
        </p:nvSpPr>
        <p:spPr/>
        <p:txBody>
          <a:bodyPr/>
          <a:lstStyle/>
          <a:p>
            <a:fld id="{03E9C4D1-1452-4755-867E-A08F5DB18F9F}" type="slidenum">
              <a:rPr lang="en-US" smtClean="0"/>
              <a:pPr/>
              <a:t>10</a:t>
            </a:fld>
            <a:endParaRPr lang="en-US" dirty="0"/>
          </a:p>
        </p:txBody>
      </p:sp>
    </p:spTree>
    <p:extLst>
      <p:ext uri="{BB962C8B-B14F-4D97-AF65-F5344CB8AC3E}">
        <p14:creationId xmlns:p14="http://schemas.microsoft.com/office/powerpoint/2010/main" val="3615938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09600" y="3810000"/>
            <a:ext cx="10972800" cy="1219200"/>
          </a:xfrm>
        </p:spPr>
        <p:txBody>
          <a:bodyPr/>
          <a:lstStyle/>
          <a:p>
            <a:r>
              <a:rPr lang="en-US" dirty="0"/>
              <a:t>Questions</a:t>
            </a:r>
          </a:p>
        </p:txBody>
      </p:sp>
      <p:sp>
        <p:nvSpPr>
          <p:cNvPr id="4" name="Slide Number Placeholder 3"/>
          <p:cNvSpPr>
            <a:spLocks noGrp="1"/>
          </p:cNvSpPr>
          <p:nvPr>
            <p:ph type="sldNum" sz="quarter" idx="10"/>
          </p:nvPr>
        </p:nvSpPr>
        <p:spPr/>
        <p:txBody>
          <a:bodyPr/>
          <a:lstStyle/>
          <a:p>
            <a:pPr>
              <a:defRPr/>
            </a:pPr>
            <a:fld id="{03E9C4D1-1452-4755-867E-A08F5DB18F9F}" type="slidenum">
              <a:rPr lang="en-US" smtClean="0"/>
              <a:pPr>
                <a:defRPr/>
              </a:pPr>
              <a:t>11</a:t>
            </a:fld>
            <a:endParaRPr lang="en-US" dirty="0"/>
          </a:p>
        </p:txBody>
      </p:sp>
      <p:sp>
        <p:nvSpPr>
          <p:cNvPr id="6" name="TextBox 5">
            <a:extLst>
              <a:ext uri="{FF2B5EF4-FFF2-40B4-BE49-F238E27FC236}">
                <a16:creationId xmlns:a16="http://schemas.microsoft.com/office/drawing/2014/main" id="{ACC5F5F1-F6B7-5847-9EF0-25DE19CA5438}"/>
              </a:ext>
            </a:extLst>
          </p:cNvPr>
          <p:cNvSpPr txBox="1"/>
          <p:nvPr/>
        </p:nvSpPr>
        <p:spPr>
          <a:xfrm>
            <a:off x="990600" y="5715000"/>
            <a:ext cx="10210800" cy="1015663"/>
          </a:xfrm>
          <a:prstGeom prst="rect">
            <a:avLst/>
          </a:prstGeom>
          <a:noFill/>
        </p:spPr>
        <p:txBody>
          <a:bodyPr wrap="square" rtlCol="0">
            <a:spAutoFit/>
          </a:bodyPr>
          <a:lstStyle/>
          <a:p>
            <a:pPr algn="ctr"/>
            <a:r>
              <a:rPr lang="en-US" sz="1200" dirty="0">
                <a:solidFill>
                  <a:schemeClr val="bg1">
                    <a:lumMod val="50000"/>
                  </a:schemeClr>
                </a:solidFill>
                <a:latin typeface="Trebuchet MS" panose="020B0703020202090204" pitchFamily="34" charset="0"/>
              </a:rPr>
              <a:t>This presentation is intended for educational purposes only. Statements of fact and opinions expressed are those of the participants individually, and unless expressly stated to the contrary, do not necessarily reflect the views of STRS Ohio, the STRS Ohio Board or the retirement system’s staff. This presentation is not intended to be a substitute for federal or state law, including the Ohio Revised Code, the Ohio Administrative Code, or the Internal Revenue Code, nor will this presentation’s interpretation prevail should a conflict arise between it and any state or federal law. The laws, statutes, rules and other regulations governing the retirement system are subject to change periodically. </a:t>
            </a:r>
          </a:p>
        </p:txBody>
      </p:sp>
    </p:spTree>
    <p:extLst>
      <p:ext uri="{BB962C8B-B14F-4D97-AF65-F5344CB8AC3E}">
        <p14:creationId xmlns:p14="http://schemas.microsoft.com/office/powerpoint/2010/main" val="163784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dirty="0"/>
              <a:t>Brief History of STRS Ohio</a:t>
            </a:r>
          </a:p>
        </p:txBody>
      </p:sp>
      <p:sp>
        <p:nvSpPr>
          <p:cNvPr id="5" name="Content Placeholder 4"/>
          <p:cNvSpPr>
            <a:spLocks noGrp="1"/>
          </p:cNvSpPr>
          <p:nvPr>
            <p:ph idx="1"/>
          </p:nvPr>
        </p:nvSpPr>
        <p:spPr>
          <a:xfrm>
            <a:off x="508000" y="1295400"/>
            <a:ext cx="11303000" cy="5486400"/>
          </a:xfrm>
        </p:spPr>
        <p:txBody>
          <a:bodyPr/>
          <a:lstStyle/>
          <a:p>
            <a:r>
              <a:rPr lang="en-US" dirty="0"/>
              <a:t>Created in 1920, well before Social Security</a:t>
            </a:r>
          </a:p>
          <a:p>
            <a:pPr lvl="1"/>
            <a:r>
              <a:rPr lang="en-US" dirty="0"/>
              <a:t>Formed by combining several failing local teacher systems into one statewide system</a:t>
            </a:r>
          </a:p>
          <a:p>
            <a:r>
              <a:rPr lang="en-US" dirty="0"/>
              <a:t>In 1921, STRS Ohio had 34,000 active members and 323 retirements</a:t>
            </a:r>
          </a:p>
          <a:p>
            <a:pPr lvl="1"/>
            <a:r>
              <a:rPr lang="en-US" dirty="0"/>
              <a:t>Average monthly benefit for those 323 retirees was $41.55</a:t>
            </a:r>
          </a:p>
          <a:p>
            <a:pPr marL="0" indent="0">
              <a:buNone/>
            </a:pPr>
            <a:endParaRPr lang="en-US" dirty="0"/>
          </a:p>
        </p:txBody>
      </p:sp>
      <p:sp>
        <p:nvSpPr>
          <p:cNvPr id="3" name="Slide Number Placeholder 2"/>
          <p:cNvSpPr>
            <a:spLocks noGrp="1"/>
          </p:cNvSpPr>
          <p:nvPr>
            <p:ph type="sldNum" sz="quarter" idx="10"/>
          </p:nvPr>
        </p:nvSpPr>
        <p:spPr/>
        <p:txBody>
          <a:bodyPr/>
          <a:lstStyle/>
          <a:p>
            <a:fld id="{03E9C4D1-1452-4755-867E-A08F5DB18F9F}" type="slidenum">
              <a:rPr lang="en-US" smtClean="0"/>
              <a:pPr/>
              <a:t>2</a:t>
            </a:fld>
            <a:endParaRPr lang="en-US" dirty="0"/>
          </a:p>
        </p:txBody>
      </p:sp>
    </p:spTree>
    <p:extLst>
      <p:ext uri="{BB962C8B-B14F-4D97-AF65-F5344CB8AC3E}">
        <p14:creationId xmlns:p14="http://schemas.microsoft.com/office/powerpoint/2010/main" val="3586880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48F27-4319-254A-97EB-D713AB99FD34}"/>
              </a:ext>
            </a:extLst>
          </p:cNvPr>
          <p:cNvSpPr>
            <a:spLocks noGrp="1"/>
          </p:cNvSpPr>
          <p:nvPr>
            <p:ph type="title"/>
          </p:nvPr>
        </p:nvSpPr>
        <p:spPr/>
        <p:txBody>
          <a:bodyPr/>
          <a:lstStyle/>
          <a:p>
            <a:r>
              <a:rPr lang="en-US" dirty="0"/>
              <a:t>Brief History of STRS Ohio</a:t>
            </a:r>
          </a:p>
        </p:txBody>
      </p:sp>
      <p:sp>
        <p:nvSpPr>
          <p:cNvPr id="3" name="Content Placeholder 2">
            <a:extLst>
              <a:ext uri="{FF2B5EF4-FFF2-40B4-BE49-F238E27FC236}">
                <a16:creationId xmlns:a16="http://schemas.microsoft.com/office/drawing/2014/main" id="{A64D13C5-4055-E44F-8CDD-4D6E4BF6D580}"/>
              </a:ext>
            </a:extLst>
          </p:cNvPr>
          <p:cNvSpPr>
            <a:spLocks noGrp="1"/>
          </p:cNvSpPr>
          <p:nvPr>
            <p:ph idx="1"/>
          </p:nvPr>
        </p:nvSpPr>
        <p:spPr/>
        <p:txBody>
          <a:bodyPr/>
          <a:lstStyle/>
          <a:p>
            <a:r>
              <a:rPr lang="en-US" dirty="0"/>
              <a:t>By 1970, STRS Ohio had grown to 123,000 active members and 29,000 retirees — about four active members for every retiree</a:t>
            </a:r>
          </a:p>
          <a:p>
            <a:r>
              <a:rPr lang="en-US" dirty="0"/>
              <a:t>Added health care coverage for retirees in 1974</a:t>
            </a:r>
          </a:p>
          <a:p>
            <a:pPr lvl="1"/>
            <a:r>
              <a:rPr lang="en-US" dirty="0"/>
              <a:t> Cost of health care that year was $9.7 million</a:t>
            </a:r>
          </a:p>
          <a:p>
            <a:r>
              <a:rPr lang="en-US" dirty="0"/>
              <a:t>Today, STRS Ohio has about 178,000 active members and about 157,000 benefit recipients</a:t>
            </a:r>
          </a:p>
          <a:p>
            <a:pPr lvl="1"/>
            <a:r>
              <a:rPr lang="en-US" dirty="0"/>
              <a:t>The average monthly benefit for a retiree in fiscal 2020 with 30+ years of service was $4,993</a:t>
            </a:r>
          </a:p>
          <a:p>
            <a:pPr marL="0" indent="0">
              <a:buNone/>
            </a:pPr>
            <a:endParaRPr lang="en-US" dirty="0"/>
          </a:p>
        </p:txBody>
      </p:sp>
      <p:sp>
        <p:nvSpPr>
          <p:cNvPr id="4" name="Slide Number Placeholder 3">
            <a:extLst>
              <a:ext uri="{FF2B5EF4-FFF2-40B4-BE49-F238E27FC236}">
                <a16:creationId xmlns:a16="http://schemas.microsoft.com/office/drawing/2014/main" id="{33AF51B7-A163-3244-AE3F-D7FF42F96D1C}"/>
              </a:ext>
            </a:extLst>
          </p:cNvPr>
          <p:cNvSpPr>
            <a:spLocks noGrp="1"/>
          </p:cNvSpPr>
          <p:nvPr>
            <p:ph type="sldNum" sz="quarter" idx="10"/>
          </p:nvPr>
        </p:nvSpPr>
        <p:spPr/>
        <p:txBody>
          <a:bodyPr/>
          <a:lstStyle/>
          <a:p>
            <a:pPr>
              <a:defRPr/>
            </a:pPr>
            <a:fld id="{03E9C4D1-1452-4755-867E-A08F5DB18F9F}" type="slidenum">
              <a:rPr lang="en-US" smtClean="0"/>
              <a:pPr>
                <a:defRPr/>
              </a:pPr>
              <a:t>3</a:t>
            </a:fld>
            <a:endParaRPr lang="en-US" dirty="0"/>
          </a:p>
        </p:txBody>
      </p:sp>
    </p:spTree>
    <p:extLst>
      <p:ext uri="{BB962C8B-B14F-4D97-AF65-F5344CB8AC3E}">
        <p14:creationId xmlns:p14="http://schemas.microsoft.com/office/powerpoint/2010/main" val="2487239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7EA49-B122-B140-9F63-354166C6CF1D}"/>
              </a:ext>
            </a:extLst>
          </p:cNvPr>
          <p:cNvSpPr>
            <a:spLocks noGrp="1"/>
          </p:cNvSpPr>
          <p:nvPr>
            <p:ph type="title"/>
          </p:nvPr>
        </p:nvSpPr>
        <p:spPr/>
        <p:txBody>
          <a:bodyPr/>
          <a:lstStyle/>
          <a:p>
            <a:r>
              <a:rPr lang="en-US"/>
              <a:t>Brief History of STRS Ohio </a:t>
            </a:r>
            <a:endParaRPr lang="en-US" dirty="0"/>
          </a:p>
        </p:txBody>
      </p:sp>
      <p:sp>
        <p:nvSpPr>
          <p:cNvPr id="3" name="Content Placeholder 2">
            <a:extLst>
              <a:ext uri="{FF2B5EF4-FFF2-40B4-BE49-F238E27FC236}">
                <a16:creationId xmlns:a16="http://schemas.microsoft.com/office/drawing/2014/main" id="{4316A8C8-87EF-254B-A917-B38FC5584ED3}"/>
              </a:ext>
            </a:extLst>
          </p:cNvPr>
          <p:cNvSpPr>
            <a:spLocks noGrp="1"/>
          </p:cNvSpPr>
          <p:nvPr>
            <p:ph idx="1"/>
          </p:nvPr>
        </p:nvSpPr>
        <p:spPr/>
        <p:txBody>
          <a:bodyPr/>
          <a:lstStyle/>
          <a:p>
            <a:r>
              <a:rPr lang="en-US" dirty="0"/>
              <a:t>Now one of the largest U.S. public pension plans, managing about $78 billion in assets</a:t>
            </a:r>
          </a:p>
          <a:p>
            <a:r>
              <a:rPr lang="en-US" dirty="0"/>
              <a:t>STRS Ohio paid nearly $7.5 billion in benefits in fiscal 2020</a:t>
            </a:r>
          </a:p>
          <a:p>
            <a:pPr lvl="1"/>
            <a:r>
              <a:rPr lang="en-US" dirty="0"/>
              <a:t>About $7 billion in retirement benefits</a:t>
            </a:r>
          </a:p>
          <a:p>
            <a:pPr lvl="1"/>
            <a:r>
              <a:rPr lang="en-US" dirty="0"/>
              <a:t>$490 million in health care coverage — that’s about $1.3 million per day</a:t>
            </a:r>
          </a:p>
          <a:p>
            <a:r>
              <a:rPr lang="en-US" dirty="0"/>
              <a:t>We collected about $3.4 billion in member and employer contributions in fiscal 2020</a:t>
            </a:r>
          </a:p>
          <a:p>
            <a:pPr marL="285750" lvl="1" indent="0">
              <a:buNone/>
            </a:pPr>
            <a:endParaRPr lang="en-US" dirty="0"/>
          </a:p>
          <a:p>
            <a:endParaRPr lang="en-US" dirty="0"/>
          </a:p>
        </p:txBody>
      </p:sp>
      <p:sp>
        <p:nvSpPr>
          <p:cNvPr id="4" name="Slide Number Placeholder 3">
            <a:extLst>
              <a:ext uri="{FF2B5EF4-FFF2-40B4-BE49-F238E27FC236}">
                <a16:creationId xmlns:a16="http://schemas.microsoft.com/office/drawing/2014/main" id="{2B62989D-4BA7-2C4C-902D-B81CBD2967E1}"/>
              </a:ext>
            </a:extLst>
          </p:cNvPr>
          <p:cNvSpPr>
            <a:spLocks noGrp="1"/>
          </p:cNvSpPr>
          <p:nvPr>
            <p:ph type="sldNum" sz="quarter" idx="10"/>
          </p:nvPr>
        </p:nvSpPr>
        <p:spPr/>
        <p:txBody>
          <a:bodyPr/>
          <a:lstStyle/>
          <a:p>
            <a:fld id="{03E9C4D1-1452-4755-867E-A08F5DB18F9F}" type="slidenum">
              <a:rPr lang="en-US" smtClean="0"/>
              <a:pPr/>
              <a:t>4</a:t>
            </a:fld>
            <a:endParaRPr lang="en-US" dirty="0"/>
          </a:p>
        </p:txBody>
      </p:sp>
    </p:spTree>
    <p:extLst>
      <p:ext uri="{BB962C8B-B14F-4D97-AF65-F5344CB8AC3E}">
        <p14:creationId xmlns:p14="http://schemas.microsoft.com/office/powerpoint/2010/main" val="2329717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STRS Ohio Update — Funding Challenges</a:t>
            </a:r>
          </a:p>
        </p:txBody>
      </p:sp>
      <p:sp>
        <p:nvSpPr>
          <p:cNvPr id="3" name="Content Placeholder 2"/>
          <p:cNvSpPr>
            <a:spLocks noGrp="1"/>
          </p:cNvSpPr>
          <p:nvPr>
            <p:ph idx="1"/>
          </p:nvPr>
        </p:nvSpPr>
        <p:spPr/>
        <p:txBody>
          <a:bodyPr/>
          <a:lstStyle/>
          <a:p>
            <a:r>
              <a:rPr lang="en-US" dirty="0"/>
              <a:t>The system’s funded ratio — the value of actuarial assets compared to the actuarial accrued liabilities — was reported as 77.4% by the board’s actuarial consultant at the October board meeting</a:t>
            </a:r>
          </a:p>
          <a:p>
            <a:r>
              <a:rPr lang="en-US" dirty="0"/>
              <a:t>Staff estimates the pension fund faces a 29% chance of dropping below a 50% funded ratio in the next 10 years</a:t>
            </a:r>
          </a:p>
          <a:p>
            <a:pPr lvl="1">
              <a:spcAft>
                <a:spcPts val="600"/>
              </a:spcAft>
            </a:pPr>
            <a:r>
              <a:rPr lang="en-US" dirty="0"/>
              <a:t>1993 – 10-year treasury was 5.80%; portfolio risk was 7.7%</a:t>
            </a:r>
          </a:p>
          <a:p>
            <a:pPr lvl="1"/>
            <a:r>
              <a:rPr lang="en-US" dirty="0"/>
              <a:t>2013 – 10-year treasury was 2.52%; portfolio risk was 14.0%</a:t>
            </a:r>
          </a:p>
          <a:p>
            <a:r>
              <a:rPr lang="en-US" dirty="0"/>
              <a:t>Contributions to STRS Ohio from members and employers totaled about $3.4 billion last fiscal year, while benefit payments totaled about $7 billion (plus nearly $500 million in health care payments) </a:t>
            </a:r>
            <a:br>
              <a:rPr lang="en-US" dirty="0"/>
            </a:br>
            <a:r>
              <a:rPr lang="en-US" dirty="0"/>
              <a:t>— this negative cash flow is expected to be made up through STRS Ohio’s investments</a:t>
            </a:r>
          </a:p>
        </p:txBody>
      </p:sp>
      <p:sp>
        <p:nvSpPr>
          <p:cNvPr id="4" name="Slide Number Placeholder 3"/>
          <p:cNvSpPr>
            <a:spLocks noGrp="1"/>
          </p:cNvSpPr>
          <p:nvPr>
            <p:ph type="sldNum" sz="quarter" idx="10"/>
          </p:nvPr>
        </p:nvSpPr>
        <p:spPr/>
        <p:txBody>
          <a:bodyPr/>
          <a:lstStyle/>
          <a:p>
            <a:pPr>
              <a:defRPr/>
            </a:pPr>
            <a:fld id="{03E9C4D1-1452-4755-867E-A08F5DB18F9F}" type="slidenum">
              <a:rPr lang="en-US" smtClean="0"/>
              <a:pPr>
                <a:defRPr/>
              </a:pPr>
              <a:t>5</a:t>
            </a:fld>
            <a:endParaRPr lang="en-US" dirty="0"/>
          </a:p>
        </p:txBody>
      </p:sp>
    </p:spTree>
    <p:extLst>
      <p:ext uri="{BB962C8B-B14F-4D97-AF65-F5344CB8AC3E}">
        <p14:creationId xmlns:p14="http://schemas.microsoft.com/office/powerpoint/2010/main" val="944348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STRS Ohio Update — Funding Challenges</a:t>
            </a:r>
          </a:p>
        </p:txBody>
      </p:sp>
      <p:sp>
        <p:nvSpPr>
          <p:cNvPr id="3" name="Content Placeholder 2"/>
          <p:cNvSpPr>
            <a:spLocks noGrp="1"/>
          </p:cNvSpPr>
          <p:nvPr>
            <p:ph idx="1"/>
          </p:nvPr>
        </p:nvSpPr>
        <p:spPr/>
        <p:txBody>
          <a:bodyPr/>
          <a:lstStyle/>
          <a:p>
            <a:r>
              <a:rPr lang="en-US"/>
              <a:t>Diversified portfolio helped STRS Ohio weather the COVID-19 storm thus far</a:t>
            </a:r>
          </a:p>
          <a:p>
            <a:pPr lvl="1"/>
            <a:r>
              <a:rPr lang="en-US"/>
              <a:t>Through December, return for fiscal 2021 is approximately +15.9%, with the majority of that coming since the month of November</a:t>
            </a:r>
          </a:p>
          <a:p>
            <a:r>
              <a:rPr lang="en-US"/>
              <a:t>STRS Ohio manages about 70% of assets using in-house investment managers</a:t>
            </a:r>
          </a:p>
          <a:p>
            <a:pPr lvl="1"/>
            <a:r>
              <a:rPr lang="en-US"/>
              <a:t>This method saves about $100 million each year vs. external management</a:t>
            </a:r>
          </a:p>
          <a:p>
            <a:pPr lvl="2"/>
            <a:r>
              <a:rPr lang="en-US"/>
              <a:t>Includes staff salaries and incentives</a:t>
            </a:r>
          </a:p>
          <a:p>
            <a:pPr lvl="1"/>
            <a:r>
              <a:rPr lang="en-US"/>
              <a:t>Diversified asset mix includes domestic and international equities, fixed income, real estate, alternative investments and liquidity reserves </a:t>
            </a:r>
          </a:p>
          <a:p>
            <a:pPr lvl="1"/>
            <a:endParaRPr lang="en-US"/>
          </a:p>
          <a:p>
            <a:endParaRPr lang="en-US" dirty="0"/>
          </a:p>
        </p:txBody>
      </p:sp>
      <p:sp>
        <p:nvSpPr>
          <p:cNvPr id="4" name="Slide Number Placeholder 3"/>
          <p:cNvSpPr>
            <a:spLocks noGrp="1"/>
          </p:cNvSpPr>
          <p:nvPr>
            <p:ph type="sldNum" sz="quarter" idx="10"/>
          </p:nvPr>
        </p:nvSpPr>
        <p:spPr/>
        <p:txBody>
          <a:bodyPr/>
          <a:lstStyle/>
          <a:p>
            <a:fld id="{03E9C4D1-1452-4755-867E-A08F5DB18F9F}" type="slidenum">
              <a:rPr lang="en-US" smtClean="0"/>
              <a:pPr/>
              <a:t>6</a:t>
            </a:fld>
            <a:endParaRPr lang="en-US" dirty="0"/>
          </a:p>
        </p:txBody>
      </p:sp>
    </p:spTree>
    <p:extLst>
      <p:ext uri="{BB962C8B-B14F-4D97-AF65-F5344CB8AC3E}">
        <p14:creationId xmlns:p14="http://schemas.microsoft.com/office/powerpoint/2010/main" val="1192069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A69FB-F54B-8443-B993-1AFE96BAD7FC}"/>
              </a:ext>
            </a:extLst>
          </p:cNvPr>
          <p:cNvSpPr>
            <a:spLocks noGrp="1"/>
          </p:cNvSpPr>
          <p:nvPr>
            <p:ph type="title"/>
          </p:nvPr>
        </p:nvSpPr>
        <p:spPr/>
        <p:txBody>
          <a:bodyPr/>
          <a:lstStyle/>
          <a:p>
            <a:r>
              <a:rPr lang="en-US" dirty="0"/>
              <a:t>STRS Ohio Update — Funding Challenges</a:t>
            </a:r>
          </a:p>
        </p:txBody>
      </p:sp>
      <p:sp>
        <p:nvSpPr>
          <p:cNvPr id="3" name="Content Placeholder 2">
            <a:extLst>
              <a:ext uri="{FF2B5EF4-FFF2-40B4-BE49-F238E27FC236}">
                <a16:creationId xmlns:a16="http://schemas.microsoft.com/office/drawing/2014/main" id="{8ED1D527-4E49-DF4B-B32C-EF312838B1D3}"/>
              </a:ext>
            </a:extLst>
          </p:cNvPr>
          <p:cNvSpPr>
            <a:spLocks noGrp="1"/>
          </p:cNvSpPr>
          <p:nvPr>
            <p:ph idx="1"/>
          </p:nvPr>
        </p:nvSpPr>
        <p:spPr>
          <a:xfrm>
            <a:off x="508000" y="1295400"/>
            <a:ext cx="11557000" cy="5486400"/>
          </a:xfrm>
        </p:spPr>
        <p:txBody>
          <a:bodyPr/>
          <a:lstStyle/>
          <a:p>
            <a:r>
              <a:rPr lang="en-US" dirty="0"/>
              <a:t>Retirement Board is focused each month on the financial condition of the pension fund; understands that:</a:t>
            </a:r>
          </a:p>
          <a:p>
            <a:pPr lvl="1"/>
            <a:r>
              <a:rPr lang="en-US" dirty="0"/>
              <a:t>Active members want a lower contribution rate (now 14%) and to retire sooner</a:t>
            </a:r>
          </a:p>
          <a:p>
            <a:pPr lvl="1"/>
            <a:r>
              <a:rPr lang="en-US" dirty="0"/>
              <a:t>Retirees want a cost-of-living adjustment </a:t>
            </a:r>
          </a:p>
          <a:p>
            <a:pPr lvl="1"/>
            <a:r>
              <a:rPr lang="en-US" dirty="0"/>
              <a:t>Employers want pension liabilities off their books (they each share proportionately in STRS Ohio’s unfunded liabilities)</a:t>
            </a:r>
          </a:p>
        </p:txBody>
      </p:sp>
      <p:sp>
        <p:nvSpPr>
          <p:cNvPr id="4" name="Slide Number Placeholder 3">
            <a:extLst>
              <a:ext uri="{FF2B5EF4-FFF2-40B4-BE49-F238E27FC236}">
                <a16:creationId xmlns:a16="http://schemas.microsoft.com/office/drawing/2014/main" id="{DC188BB1-C11B-8C4C-BA49-8CE0237F7602}"/>
              </a:ext>
            </a:extLst>
          </p:cNvPr>
          <p:cNvSpPr>
            <a:spLocks noGrp="1"/>
          </p:cNvSpPr>
          <p:nvPr>
            <p:ph type="sldNum" sz="quarter" idx="10"/>
          </p:nvPr>
        </p:nvSpPr>
        <p:spPr/>
        <p:txBody>
          <a:bodyPr/>
          <a:lstStyle/>
          <a:p>
            <a:fld id="{03E9C4D1-1452-4755-867E-A08F5DB18F9F}" type="slidenum">
              <a:rPr lang="en-US" smtClean="0"/>
              <a:pPr/>
              <a:t>7</a:t>
            </a:fld>
            <a:endParaRPr lang="en-US" dirty="0"/>
          </a:p>
        </p:txBody>
      </p:sp>
    </p:spTree>
    <p:extLst>
      <p:ext uri="{BB962C8B-B14F-4D97-AF65-F5344CB8AC3E}">
        <p14:creationId xmlns:p14="http://schemas.microsoft.com/office/powerpoint/2010/main" val="3021992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A44B5-CDF2-1D47-A914-F30C506165BD}"/>
              </a:ext>
            </a:extLst>
          </p:cNvPr>
          <p:cNvSpPr>
            <a:spLocks noGrp="1"/>
          </p:cNvSpPr>
          <p:nvPr>
            <p:ph type="title"/>
          </p:nvPr>
        </p:nvSpPr>
        <p:spPr/>
        <p:txBody>
          <a:bodyPr/>
          <a:lstStyle/>
          <a:p>
            <a:r>
              <a:rPr lang="en-US" dirty="0"/>
              <a:t>STRS Ohio Health Care Program</a:t>
            </a:r>
          </a:p>
        </p:txBody>
      </p:sp>
      <p:sp>
        <p:nvSpPr>
          <p:cNvPr id="3" name="Content Placeholder 2">
            <a:extLst>
              <a:ext uri="{FF2B5EF4-FFF2-40B4-BE49-F238E27FC236}">
                <a16:creationId xmlns:a16="http://schemas.microsoft.com/office/drawing/2014/main" id="{4F4C993B-D4AD-7645-BF62-D5DC6A5766C4}"/>
              </a:ext>
            </a:extLst>
          </p:cNvPr>
          <p:cNvSpPr>
            <a:spLocks noGrp="1"/>
          </p:cNvSpPr>
          <p:nvPr>
            <p:ph idx="1"/>
          </p:nvPr>
        </p:nvSpPr>
        <p:spPr/>
        <p:txBody>
          <a:bodyPr/>
          <a:lstStyle/>
          <a:p>
            <a:r>
              <a:rPr lang="en-US" dirty="0"/>
              <a:t>The health care program is well funded — current funded ratio is approximately 180%</a:t>
            </a:r>
          </a:p>
          <a:p>
            <a:r>
              <a:rPr lang="en-US" dirty="0"/>
              <a:t>Retirement Board approved a one-time health care premium rebate of $250 for enrollees covered by the STRS Ohio retiree health care medical program in October 2020 — payment was made in December</a:t>
            </a:r>
          </a:p>
          <a:p>
            <a:r>
              <a:rPr lang="en-US" dirty="0"/>
              <a:t>Premiums for Medicare enrollees have been flat since Jan. 1, 2016</a:t>
            </a:r>
          </a:p>
          <a:p>
            <a:r>
              <a:rPr lang="en-US" dirty="0"/>
              <a:t>Premiums for non-Medicare enrollees increased only 8% over the last five years</a:t>
            </a:r>
          </a:p>
          <a:p>
            <a:r>
              <a:rPr lang="en-US" dirty="0"/>
              <a:t>Members with 30+ years of service who age-in to Medicare in 2021 will have a premium reduction of $165 per month</a:t>
            </a:r>
          </a:p>
          <a:p>
            <a:pPr lvl="1"/>
            <a:r>
              <a:rPr lang="en-US" dirty="0"/>
              <a:t>$411 pre-Medicare to $246 ($127 Medicare Advantage + $119 net Med B)</a:t>
            </a:r>
          </a:p>
        </p:txBody>
      </p:sp>
      <p:sp>
        <p:nvSpPr>
          <p:cNvPr id="4" name="Slide Number Placeholder 3">
            <a:extLst>
              <a:ext uri="{FF2B5EF4-FFF2-40B4-BE49-F238E27FC236}">
                <a16:creationId xmlns:a16="http://schemas.microsoft.com/office/drawing/2014/main" id="{80D9E44A-DBA7-5C4A-BA77-28FADB5DE5A9}"/>
              </a:ext>
            </a:extLst>
          </p:cNvPr>
          <p:cNvSpPr>
            <a:spLocks noGrp="1"/>
          </p:cNvSpPr>
          <p:nvPr>
            <p:ph type="sldNum" sz="quarter" idx="10"/>
          </p:nvPr>
        </p:nvSpPr>
        <p:spPr/>
        <p:txBody>
          <a:bodyPr/>
          <a:lstStyle/>
          <a:p>
            <a:pPr>
              <a:defRPr/>
            </a:pPr>
            <a:fld id="{03E9C4D1-1452-4755-867E-A08F5DB18F9F}" type="slidenum">
              <a:rPr lang="en-US" smtClean="0"/>
              <a:pPr>
                <a:defRPr/>
              </a:pPr>
              <a:t>8</a:t>
            </a:fld>
            <a:endParaRPr lang="en-US" dirty="0"/>
          </a:p>
        </p:txBody>
      </p:sp>
    </p:spTree>
    <p:extLst>
      <p:ext uri="{BB962C8B-B14F-4D97-AF65-F5344CB8AC3E}">
        <p14:creationId xmlns:p14="http://schemas.microsoft.com/office/powerpoint/2010/main" val="1706077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A44B5-CDF2-1D47-A914-F30C506165BD}"/>
              </a:ext>
            </a:extLst>
          </p:cNvPr>
          <p:cNvSpPr>
            <a:spLocks noGrp="1"/>
          </p:cNvSpPr>
          <p:nvPr>
            <p:ph type="title"/>
          </p:nvPr>
        </p:nvSpPr>
        <p:spPr/>
        <p:txBody>
          <a:bodyPr/>
          <a:lstStyle/>
          <a:p>
            <a:r>
              <a:rPr lang="en-US" dirty="0"/>
              <a:t>STRS Ohio Health Care Program</a:t>
            </a:r>
          </a:p>
        </p:txBody>
      </p:sp>
      <p:sp>
        <p:nvSpPr>
          <p:cNvPr id="3" name="Content Placeholder 2">
            <a:extLst>
              <a:ext uri="{FF2B5EF4-FFF2-40B4-BE49-F238E27FC236}">
                <a16:creationId xmlns:a16="http://schemas.microsoft.com/office/drawing/2014/main" id="{4F4C993B-D4AD-7645-BF62-D5DC6A5766C4}"/>
              </a:ext>
            </a:extLst>
          </p:cNvPr>
          <p:cNvSpPr>
            <a:spLocks noGrp="1"/>
          </p:cNvSpPr>
          <p:nvPr>
            <p:ph idx="1"/>
          </p:nvPr>
        </p:nvSpPr>
        <p:spPr/>
        <p:txBody>
          <a:bodyPr/>
          <a:lstStyle/>
          <a:p>
            <a:r>
              <a:rPr lang="en-US" dirty="0"/>
              <a:t>Health care funding and premiums are driven by:</a:t>
            </a:r>
          </a:p>
          <a:p>
            <a:pPr lvl="1"/>
            <a:r>
              <a:rPr lang="en-US" dirty="0"/>
              <a:t>Health care inflation</a:t>
            </a:r>
          </a:p>
          <a:p>
            <a:pPr lvl="2"/>
            <a:r>
              <a:rPr lang="en-US" dirty="0"/>
              <a:t>Offset by increased prescription drug rebates</a:t>
            </a:r>
          </a:p>
          <a:p>
            <a:pPr lvl="1"/>
            <a:r>
              <a:rPr lang="en-US" dirty="0"/>
              <a:t>Utilization changes</a:t>
            </a:r>
          </a:p>
          <a:p>
            <a:pPr lvl="1"/>
            <a:r>
              <a:rPr lang="en-US" dirty="0"/>
              <a:t>Federal Government reimbursement:</a:t>
            </a:r>
          </a:p>
          <a:p>
            <a:pPr lvl="2"/>
            <a:r>
              <a:rPr lang="en-US" dirty="0"/>
              <a:t>Medicare Part D Direct Subsidies</a:t>
            </a:r>
          </a:p>
          <a:p>
            <a:pPr lvl="2"/>
            <a:r>
              <a:rPr lang="en-US" dirty="0"/>
              <a:t>Medicare Part D Reinsurance</a:t>
            </a:r>
          </a:p>
          <a:p>
            <a:pPr lvl="1"/>
            <a:r>
              <a:rPr lang="en-US" dirty="0"/>
              <a:t>Pharma coverage gap discounts</a:t>
            </a:r>
          </a:p>
          <a:p>
            <a:r>
              <a:rPr lang="en-US" dirty="0"/>
              <a:t>Health care recoveries have been greater than expected in recent years leading to strong funding level</a:t>
            </a:r>
          </a:p>
        </p:txBody>
      </p:sp>
      <p:sp>
        <p:nvSpPr>
          <p:cNvPr id="4" name="Slide Number Placeholder 3">
            <a:extLst>
              <a:ext uri="{FF2B5EF4-FFF2-40B4-BE49-F238E27FC236}">
                <a16:creationId xmlns:a16="http://schemas.microsoft.com/office/drawing/2014/main" id="{80D9E44A-DBA7-5C4A-BA77-28FADB5DE5A9}"/>
              </a:ext>
            </a:extLst>
          </p:cNvPr>
          <p:cNvSpPr>
            <a:spLocks noGrp="1"/>
          </p:cNvSpPr>
          <p:nvPr>
            <p:ph type="sldNum" sz="quarter" idx="10"/>
          </p:nvPr>
        </p:nvSpPr>
        <p:spPr/>
        <p:txBody>
          <a:bodyPr/>
          <a:lstStyle/>
          <a:p>
            <a:pPr>
              <a:defRPr/>
            </a:pPr>
            <a:fld id="{03E9C4D1-1452-4755-867E-A08F5DB18F9F}" type="slidenum">
              <a:rPr lang="en-US" smtClean="0"/>
              <a:pPr>
                <a:defRPr/>
              </a:pPr>
              <a:t>9</a:t>
            </a:fld>
            <a:endParaRPr lang="en-US" dirty="0"/>
          </a:p>
        </p:txBody>
      </p:sp>
    </p:spTree>
    <p:extLst>
      <p:ext uri="{BB962C8B-B14F-4D97-AF65-F5344CB8AC3E}">
        <p14:creationId xmlns:p14="http://schemas.microsoft.com/office/powerpoint/2010/main" val="784840258"/>
      </p:ext>
    </p:extLst>
  </p:cSld>
  <p:clrMapOvr>
    <a:masterClrMapping/>
  </p:clrMapOvr>
</p:sld>
</file>

<file path=ppt/theme/theme1.xml><?xml version="1.0" encoding="utf-8"?>
<a:theme xmlns:a="http://schemas.openxmlformats.org/drawingml/2006/main" name="1_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6136</TotalTime>
  <Words>908</Words>
  <Application>Microsoft Office PowerPoint</Application>
  <PresentationFormat>Widescreen</PresentationFormat>
  <Paragraphs>74</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Times</vt:lpstr>
      <vt:lpstr>Trebuchet MS</vt:lpstr>
      <vt:lpstr>1_Blank</vt:lpstr>
      <vt:lpstr>Presentation to  Central Ohio FPA</vt:lpstr>
      <vt:lpstr>Brief History of STRS Ohio</vt:lpstr>
      <vt:lpstr>Brief History of STRS Ohio</vt:lpstr>
      <vt:lpstr>Brief History of STRS Ohio </vt:lpstr>
      <vt:lpstr>STRS Ohio Update — Funding Challenges</vt:lpstr>
      <vt:lpstr>STRS Ohio Update — Funding Challenges</vt:lpstr>
      <vt:lpstr>STRS Ohio Update — Funding Challenges</vt:lpstr>
      <vt:lpstr>STRS Ohio Health Care Program</vt:lpstr>
      <vt:lpstr>STRS Ohio Health Care Program</vt:lpstr>
      <vt:lpstr>Looking Ahead</vt:lpstr>
      <vt:lpstr>Questions</vt:lpstr>
    </vt:vector>
  </TitlesOfParts>
  <Company>STRS Ohio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Andrea Garner</dc:creator>
  <cp:lastModifiedBy>DebbieLee Dougherty</cp:lastModifiedBy>
  <cp:revision>164</cp:revision>
  <cp:lastPrinted>2021-02-04T14:27:17Z</cp:lastPrinted>
  <dcterms:created xsi:type="dcterms:W3CDTF">2002-03-18T19:07:12Z</dcterms:created>
  <dcterms:modified xsi:type="dcterms:W3CDTF">2021-02-09T21:40:33Z</dcterms:modified>
</cp:coreProperties>
</file>